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510" r:id="rId2"/>
    <p:sldId id="554" r:id="rId3"/>
    <p:sldId id="351" r:id="rId4"/>
    <p:sldId id="258" r:id="rId5"/>
    <p:sldId id="259" r:id="rId6"/>
    <p:sldId id="260" r:id="rId7"/>
    <p:sldId id="261" r:id="rId8"/>
    <p:sldId id="262" r:id="rId9"/>
    <p:sldId id="267" r:id="rId10"/>
    <p:sldId id="268" r:id="rId11"/>
    <p:sldId id="270" r:id="rId12"/>
    <p:sldId id="271" r:id="rId13"/>
    <p:sldId id="278" r:id="rId14"/>
    <p:sldId id="279" r:id="rId15"/>
    <p:sldId id="280" r:id="rId16"/>
    <p:sldId id="281" r:id="rId17"/>
    <p:sldId id="282" r:id="rId18"/>
    <p:sldId id="287" r:id="rId19"/>
    <p:sldId id="314" r:id="rId20"/>
    <p:sldId id="315" r:id="rId21"/>
    <p:sldId id="316" r:id="rId22"/>
    <p:sldId id="317" r:id="rId23"/>
    <p:sldId id="555" r:id="rId24"/>
    <p:sldId id="556" r:id="rId25"/>
    <p:sldId id="558" r:id="rId26"/>
    <p:sldId id="557" r:id="rId27"/>
    <p:sldId id="318" r:id="rId28"/>
    <p:sldId id="319" r:id="rId29"/>
    <p:sldId id="55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 Howe" initials="BH" lastIdx="1" clrIdx="0"/>
  <p:cmAuthor id="2" name="An Yan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327"/>
  </p:normalViewPr>
  <p:slideViewPr>
    <p:cSldViewPr snapToGrid="0">
      <p:cViewPr varScale="1">
        <p:scale>
          <a:sx n="110" d="100"/>
          <a:sy n="110" d="100"/>
        </p:scale>
        <p:origin x="1216" y="168"/>
      </p:cViewPr>
      <p:guideLst/>
    </p:cSldViewPr>
  </p:slideViewPr>
  <p:outlineViewPr>
    <p:cViewPr>
      <p:scale>
        <a:sx n="33" d="100"/>
        <a:sy n="33" d="100"/>
      </p:scale>
      <p:origin x="0" y="-146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20T19:18:04.874" idx="1">
    <p:pos x="6000" y="0"/>
    <p:text>a map of mse</p:text>
  </p:cm>
  <p:cm authorId="2" dt="2018-11-20T19:21:17.551" idx="2">
    <p:pos x="6000" y="100"/>
    <p:text>plot time series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6129F-DD06-407E-860E-E8C4F9F930CC}" type="datetimeFigureOut">
              <a:rPr lang="en-CA" smtClean="0"/>
              <a:t>2019-07-12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7221E-57ED-4141-B68E-983F8AFD1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241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aggregated trips.</a:t>
            </a:r>
          </a:p>
          <a:p>
            <a:endParaRPr lang="en-US" baseline="0" dirty="0"/>
          </a:p>
          <a:p>
            <a:r>
              <a:rPr lang="en-US" baseline="0" dirty="0"/>
              <a:t>Julia </a:t>
            </a:r>
            <a:r>
              <a:rPr lang="mr-IN" baseline="0" dirty="0"/>
              <a:t>–</a:t>
            </a:r>
            <a:r>
              <a:rPr lang="en-US" baseline="0" dirty="0"/>
              <a:t> it would help visually to replace the count column with a bar that shows the magnitude of the count </a:t>
            </a:r>
            <a:r>
              <a:rPr lang="mr-IN" baseline="0" dirty="0"/>
              <a:t>–</a:t>
            </a:r>
            <a:r>
              <a:rPr lang="en-US" baseline="0" dirty="0"/>
              <a:t> round to a 10 and round it</a:t>
            </a:r>
          </a:p>
          <a:p>
            <a:endParaRPr lang="en-US" baseline="0" dirty="0"/>
          </a:p>
          <a:p>
            <a:r>
              <a:rPr lang="en-US" baseline="0" dirty="0"/>
              <a:t>Change neighborhoods to Seattle neighborhood</a:t>
            </a:r>
          </a:p>
          <a:p>
            <a:r>
              <a:rPr lang="en-US" baseline="0" dirty="0"/>
              <a:t>This way we could see the bars getting closer in the length once we mitigate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25C68F-B8E5-F54C-8C94-3203835633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935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467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46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Visualization/ statistical tests / normalize /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44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415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investigate U-dist in a smaller spatial range.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1342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8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237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5465664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5465664b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45465664b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07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4c2c3c95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44c2c3c955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44c2c3c955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9082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4c2c3c95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4c2c3c955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44c2c3c955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54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2254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4c2c3c95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4c2c3c955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last 24 hours to predict next hour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attention- model</a:t>
            </a:r>
            <a:endParaRPr/>
          </a:p>
        </p:txBody>
      </p:sp>
      <p:sp>
        <p:nvSpPr>
          <p:cNvPr id="545" name="Google Shape;545;g44c2c3c95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3640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82a1f55d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82a1f55d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482a1f55db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126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488fafa4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488fafa4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last 24 hours to predict next hour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attention- model</a:t>
            </a:r>
            <a:endParaRPr/>
          </a:p>
        </p:txBody>
      </p:sp>
      <p:sp>
        <p:nvSpPr>
          <p:cNvPr id="561" name="Google Shape;561;g488fafa43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153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73b7033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473b7033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473b7033f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6718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97e6021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97e60215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497e60215c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950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4ccf1df6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4ccf1df6c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4ccf1df6c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167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01814ee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01814ee4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501814ee4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121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01814ee47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01814ee47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501814ee47_2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4872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ccf1df6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4ccf1df6c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4ccf1df6c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762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01814ee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01814ee4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last 24 hours to predict next hour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attention- model</a:t>
            </a:r>
            <a:endParaRPr/>
          </a:p>
        </p:txBody>
      </p:sp>
      <p:sp>
        <p:nvSpPr>
          <p:cNvPr id="613" name="Google Shape;613;g501814ee4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574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945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01814ee4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01814ee4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501814ee47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41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207ca5a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207ca5a1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5207ca5a1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058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5e3b482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5e3b482b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g55e3b482b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9897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49f6d40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49f6d407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last 24 hours to predict next hour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attention- model</a:t>
            </a:r>
            <a:endParaRPr/>
          </a:p>
        </p:txBody>
      </p:sp>
      <p:sp>
        <p:nvSpPr>
          <p:cNvPr id="641" name="Google Shape;641;g549f6d407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0502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69acfdb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69acfdb1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569acfdb1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1556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69acfdb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69acfdb1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569acfdb1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7502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69acfdb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69acfdb1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last 24 hours to predict next hour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 attention- model</a:t>
            </a:r>
            <a:endParaRPr/>
          </a:p>
        </p:txBody>
      </p:sp>
      <p:sp>
        <p:nvSpPr>
          <p:cNvPr id="662" name="Google Shape;662;g569acfdb1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84627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8c3a02d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8c3a02d4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58c3a02d4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1145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69acfdb1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69acfdb1d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569acfdb1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1015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8dab8f1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8dab8f1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58dab8f13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155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 , our problem supply model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503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263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028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426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6322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6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1B6AC1-1697-9F4C-8EB5-11D79C23A3EF}" type="datetime1">
              <a:t>7/12/19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99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ACA605-DE54-514C-A7D8-2060EFDBA6AC}" type="datetime1"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0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8375A3-D071-1F44-BA8A-F4FDFE8BC158}" type="datetime1"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8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2" y="1819205"/>
            <a:ext cx="1103781" cy="128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2" y="1676237"/>
            <a:ext cx="1103781" cy="12848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3093653"/>
            <a:ext cx="8197114" cy="3002348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2307557"/>
            <a:ext cx="8184662" cy="548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3" name="Picture 12" descr="ischool-primary-purple-01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8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0549100-CA27-4D47-8D3B-A4672F1C29C8}" type="datetime1">
              <a:t>7/12/19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9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04B0FE-86C6-744A-A8A3-BDF9168142D7}" type="datetime1"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68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14EBDD-FC87-C34E-9418-1BBC59FE12B6}" type="datetime1">
              <a:t>7/12/19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18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84ED6C-7B1A-474C-8B2F-B6F8DAC3E959}" type="datetime1">
              <a:t>7/12/19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32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98DBAB-A687-6543-9844-00A723E3E228}" type="datetime1">
              <a:t>7/12/19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60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E0851B-79A1-E246-AF4C-E5F49DC28E4A}" type="datetime1">
              <a:t>7/12/19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7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F1BD66-8023-8443-A91D-4C92700BB91B}" type="datetime1">
              <a:t>7/12/19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5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DCFC3F-1C5A-CD49-843F-2297035757E2}" type="datetime1">
              <a:t>7/12/19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58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90F801E3-5C4A-7D4E-9474-4CEE600B4E51}" type="datetime1"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BE813726-3EE7-B74D-9376-57C8D899FE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8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437021830097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421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www.tensorflow.org/api_docs/python/tf/contrib/rnn/ConvLSTMCel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rc.org/covered-employment-estimat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5.kingcounty.gov/gisdataportal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trb.org/prp/13-1862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1EC6-8813-4149-9BD5-53B6BF952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Methods for Urban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42501-28E0-2244-8246-C36959B59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Urban Analytics Summer School</a:t>
            </a:r>
          </a:p>
          <a:p>
            <a:endParaRPr lang="en-US" dirty="0"/>
          </a:p>
          <a:p>
            <a:r>
              <a:rPr lang="en-US" dirty="0"/>
              <a:t>Bill Howe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C41E6-604E-FC45-BB72-F1825CF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55 Roman"/>
                <a:ea typeface="ＭＳ Ｐゴシック" charset="-128"/>
              </a:rPr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087A9-8296-FA40-B070-AF7BF915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2883AC-E72C-294B-86D2-A63D5043FD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55 Roman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55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96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859" y="930175"/>
            <a:ext cx="7446925" cy="473170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3646843" y="5657849"/>
            <a:ext cx="49804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QUANTIFYING THE EQUITY OF BIKESHARE ACCESS IN US CITIES, 2015 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88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9166" y="857250"/>
            <a:ext cx="60848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2203301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</a:pPr>
            <a:r>
              <a:rPr lang="en-US" sz="296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 – </a:t>
            </a:r>
            <a:br>
              <a:rPr lang="en-US" sz="296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96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DBSCAN</a:t>
            </a:r>
            <a:endParaRPr sz="296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01" y="2055859"/>
            <a:ext cx="3274998" cy="372301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82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 Density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6946" y="1050411"/>
            <a:ext cx="4501322" cy="4813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261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413381" y="107489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Equity - Downtown 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3">
            <a:alphaModFix/>
          </a:blip>
          <a:srcRect l="5678" r="3955"/>
          <a:stretch/>
        </p:blipFill>
        <p:spPr>
          <a:xfrm>
            <a:off x="4572000" y="857250"/>
            <a:ext cx="4548352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p35"/>
          <p:cNvGraphicFramePr/>
          <p:nvPr>
            <p:extLst>
              <p:ext uri="{D42A27DB-BD31-4B8C-83A1-F6EECF244321}">
                <p14:modId xmlns:p14="http://schemas.microsoft.com/office/powerpoint/2010/main" val="582941103"/>
              </p:ext>
            </p:extLst>
          </p:nvPr>
        </p:nvGraphicFramePr>
        <p:xfrm>
          <a:off x="144450" y="3384225"/>
          <a:ext cx="4911769" cy="10888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16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ave_income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downtown</a:t>
                      </a:r>
                      <a:endParaRPr sz="1400" dirty="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0.5878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0.1221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90156.8348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1.0893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0.4524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Udist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0.6551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0.0247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85282.0321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1.5281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0.2860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Seattle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0.6586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0.0862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112171.0000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1.8000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0.1693 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7" name="Google Shape;237;p35"/>
          <p:cNvGraphicFramePr/>
          <p:nvPr/>
        </p:nvGraphicFramePr>
        <p:xfrm>
          <a:off x="144450" y="4692488"/>
          <a:ext cx="4911770" cy="10888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2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3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3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 65+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&gt;College</a:t>
                      </a: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Degree 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&lt;High school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Population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HH_cnt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downtown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0.1426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0.4874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0.1014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60357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37216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Udist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0.0546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0.6143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0.0261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43128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16030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0.1275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0.5331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0.0669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680499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319327 </a:t>
                      </a:r>
                      <a:endParaRPr sz="1400"/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8" name="Google Shape;238;p35"/>
          <p:cNvSpPr txBox="1"/>
          <p:nvPr/>
        </p:nvSpPr>
        <p:spPr>
          <a:xfrm>
            <a:off x="305746" y="2009690"/>
            <a:ext cx="218694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Downtown population:  8.8%</a:t>
            </a:r>
            <a:endParaRPr sz="1350"/>
          </a:p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U-district population: 6.3%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5"/>
          <p:cNvSpPr/>
          <p:nvPr/>
        </p:nvSpPr>
        <p:spPr>
          <a:xfrm>
            <a:off x="6180083" y="2875237"/>
            <a:ext cx="1623849" cy="189186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305746" y="2653654"/>
            <a:ext cx="449551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Downtown population: </a:t>
            </a:r>
            <a:endParaRPr sz="1350"/>
          </a:p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diverse, lower income, fewer cars, fewer college degree 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65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628650" y="623006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Equity- downtown </a:t>
            </a:r>
            <a:endParaRPr sz="3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181013" y="1457565"/>
            <a:ext cx="2765407" cy="27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2017-10-01 – 2018-04-31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8" name="Google Shape;248;p36"/>
          <p:cNvGraphicFramePr/>
          <p:nvPr>
            <p:extLst>
              <p:ext uri="{D42A27DB-BD31-4B8C-83A1-F6EECF244321}">
                <p14:modId xmlns:p14="http://schemas.microsoft.com/office/powerpoint/2010/main" val="2117746948"/>
              </p:ext>
            </p:extLst>
          </p:nvPr>
        </p:nvGraphicFramePr>
        <p:xfrm>
          <a:off x="181013" y="2081726"/>
          <a:ext cx="8872540" cy="10888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5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7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white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black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ave_income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Median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Age 65+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&gt;College</a:t>
                      </a: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Degree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&lt;High school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Population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HH_cnt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0.6769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0.0753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100154.877</a:t>
                      </a: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1.5288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0.2592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0.1055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0.5665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0.0556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235018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122594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out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0.6479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0.0919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119423.391</a:t>
                      </a: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1.9656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0.1150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0.1390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0.5148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0.0731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445481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196733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0.6586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0.0862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112171.000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1.8000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0.1693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0.1275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0.5331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0.0669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680499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319327 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p36"/>
          <p:cNvSpPr txBox="1"/>
          <p:nvPr/>
        </p:nvSpPr>
        <p:spPr>
          <a:xfrm>
            <a:off x="181013" y="1734565"/>
            <a:ext cx="2267696" cy="27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City-wide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p36"/>
          <p:cNvGraphicFramePr/>
          <p:nvPr>
            <p:extLst>
              <p:ext uri="{D42A27DB-BD31-4B8C-83A1-F6EECF244321}">
                <p14:modId xmlns:p14="http://schemas.microsoft.com/office/powerpoint/2010/main" val="3462131010"/>
              </p:ext>
            </p:extLst>
          </p:nvPr>
        </p:nvGraphicFramePr>
        <p:xfrm>
          <a:off x="181013" y="4202693"/>
          <a:ext cx="8872540" cy="10888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5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7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white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black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ave_income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Median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Age 65+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&gt;College</a:t>
                      </a: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Degree 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&lt;High school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Population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HH_cnt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0.6052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0.1124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92049.422 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1.0870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0.4528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0.1367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0.5016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0.0915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52083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32883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out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0.4767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0.1812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77661.330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1.1235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0.4411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0.1764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0.3986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0.1640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8274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4333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0.5878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0.1221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90156.834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1.0893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0.4524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0.1426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0.4874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0.1014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60357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37216 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1" name="Google Shape;251;p36"/>
          <p:cNvSpPr txBox="1"/>
          <p:nvPr/>
        </p:nvSpPr>
        <p:spPr>
          <a:xfrm>
            <a:off x="181013" y="3898070"/>
            <a:ext cx="1832982" cy="30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Downtown only</a:t>
            </a:r>
            <a:endParaRPr sz="13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181012" y="6084952"/>
            <a:ext cx="8334337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Summary: visibly inequitable in terms of race, income, age, education;  favors higher income; 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83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Equity – U-district 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5285" y="857250"/>
            <a:ext cx="44087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/>
          <p:nvPr/>
        </p:nvSpPr>
        <p:spPr>
          <a:xfrm>
            <a:off x="6891501" y="1700706"/>
            <a:ext cx="1623849" cy="189186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0" name="Google Shape;260;p37"/>
          <p:cNvGraphicFramePr/>
          <p:nvPr/>
        </p:nvGraphicFramePr>
        <p:xfrm>
          <a:off x="144450" y="3384225"/>
          <a:ext cx="4911769" cy="13014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1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ave_income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Median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downtown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0.5878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0.1221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90156.8348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1.0893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0.4524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Udist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0.6551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0.0247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85282.0321</a:t>
                      </a: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1.5281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0.2860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0.6586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0.0862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112171.0000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1.8000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0.1693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1" name="Google Shape;261;p37"/>
          <p:cNvGraphicFramePr/>
          <p:nvPr>
            <p:extLst>
              <p:ext uri="{D42A27DB-BD31-4B8C-83A1-F6EECF244321}">
                <p14:modId xmlns:p14="http://schemas.microsoft.com/office/powerpoint/2010/main" val="1326802728"/>
              </p:ext>
            </p:extLst>
          </p:nvPr>
        </p:nvGraphicFramePr>
        <p:xfrm>
          <a:off x="144450" y="4949935"/>
          <a:ext cx="4911770" cy="10888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2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35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7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31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Age 65+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&gt;College</a:t>
                      </a: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Degree 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&lt;High school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Population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HH_cnt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downtown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0.1426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0.4874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0.1014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60357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37216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Udist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0.0546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0.6143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0.0261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43128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16030 </a:t>
                      </a:r>
                      <a:endParaRPr sz="140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0.1275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0.5331 </a:t>
                      </a:r>
                      <a:endParaRPr sz="1400" dirty="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0.0669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680499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319327 </a:t>
                      </a:r>
                      <a:endParaRPr sz="1400" dirty="0"/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2" name="Google Shape;262;p37"/>
          <p:cNvSpPr txBox="1"/>
          <p:nvPr/>
        </p:nvSpPr>
        <p:spPr>
          <a:xfrm>
            <a:off x="305746" y="2009690"/>
            <a:ext cx="350232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Downtown population:  8.8%</a:t>
            </a:r>
            <a:endParaRPr sz="1350" dirty="0"/>
          </a:p>
          <a:p>
            <a:r>
              <a:rPr lang="en-US" sz="13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U-district population: 6.3%</a:t>
            </a:r>
            <a:endParaRPr sz="13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305745" y="2653654"/>
            <a:ext cx="4590345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U-district population: </a:t>
            </a:r>
            <a:endParaRPr sz="1350" dirty="0"/>
          </a:p>
          <a:p>
            <a:r>
              <a:rPr lang="en-US" sz="13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fewer African Americans, lower income, fewer cars, </a:t>
            </a:r>
            <a:endParaRPr sz="1350" dirty="0"/>
          </a:p>
          <a:p>
            <a:r>
              <a:rPr lang="en-US" sz="13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college degree, younger</a:t>
            </a:r>
            <a:endParaRPr sz="13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87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>
            <a:spLocks noGrp="1"/>
          </p:cNvSpPr>
          <p:nvPr>
            <p:ph type="title"/>
          </p:nvPr>
        </p:nvSpPr>
        <p:spPr>
          <a:xfrm>
            <a:off x="628650" y="56843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Equity – U-district 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181946" y="1761955"/>
            <a:ext cx="2665426" cy="27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2017-10-01 – 2018-04-31</a:t>
            </a:r>
            <a:endParaRPr sz="13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1" name="Google Shape;271;p38"/>
          <p:cNvGraphicFramePr/>
          <p:nvPr>
            <p:extLst>
              <p:ext uri="{D42A27DB-BD31-4B8C-83A1-F6EECF244321}">
                <p14:modId xmlns:p14="http://schemas.microsoft.com/office/powerpoint/2010/main" val="881004185"/>
              </p:ext>
            </p:extLst>
          </p:nvPr>
        </p:nvGraphicFramePr>
        <p:xfrm>
          <a:off x="181946" y="2449188"/>
          <a:ext cx="8872540" cy="10888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5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7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white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black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ave_income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Median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Age 65+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&gt;College</a:t>
                      </a: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Degree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&lt;High school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Population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HH_cnt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0.6769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0.0753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100154.877 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1.5288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0.2592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0.1055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0.5665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0.0556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235018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122594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out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0.6479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0.0919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119423.391 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1.9656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0.1150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0.1390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0.5148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0.0731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445481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196733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0.6586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0.0862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112171.000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1.8000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0.1693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0.1275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0.5331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0.0669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680499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319327 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2" name="Google Shape;272;p38"/>
          <p:cNvSpPr txBox="1"/>
          <p:nvPr/>
        </p:nvSpPr>
        <p:spPr>
          <a:xfrm>
            <a:off x="181947" y="2038954"/>
            <a:ext cx="1111763" cy="27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City-wide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3" name="Google Shape;273;p38"/>
          <p:cNvGraphicFramePr/>
          <p:nvPr>
            <p:extLst>
              <p:ext uri="{D42A27DB-BD31-4B8C-83A1-F6EECF244321}">
                <p14:modId xmlns:p14="http://schemas.microsoft.com/office/powerpoint/2010/main" val="2512358196"/>
              </p:ext>
            </p:extLst>
          </p:nvPr>
        </p:nvGraphicFramePr>
        <p:xfrm>
          <a:off x="181946" y="4416870"/>
          <a:ext cx="8872540" cy="11844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5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7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white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black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ave_income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Median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Age 65+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&gt;College</a:t>
                      </a: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Degree 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&lt;High school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Population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HH_cnt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0.6303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0.0261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71808.469</a:t>
                      </a:r>
                      <a:endParaRPr sz="1400" dirty="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1.4327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0.3218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0.0485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0.6013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0.0274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34278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12821 </a:t>
                      </a:r>
                      <a:endParaRPr sz="1400"/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out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0.7494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0.0190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139868.90 </a:t>
                      </a:r>
                      <a:endParaRPr sz="1400" dirty="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1.9110 </a:t>
                      </a:r>
                      <a:endParaRPr sz="1400" dirty="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0.1429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0.0777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0.6638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0.0206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8850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3209 </a:t>
                      </a:r>
                      <a:endParaRPr sz="1400"/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0.6551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0.0247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85282.032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1.5281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0.2860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0.0546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0.6143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0.0261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43128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16030 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4" name="Google Shape;274;p38"/>
          <p:cNvSpPr txBox="1"/>
          <p:nvPr/>
        </p:nvSpPr>
        <p:spPr>
          <a:xfrm>
            <a:off x="181945" y="4069709"/>
            <a:ext cx="1901497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U-district only</a:t>
            </a:r>
            <a:endParaRPr sz="13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181944" y="6120860"/>
            <a:ext cx="790875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Summary: </a:t>
            </a: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Inverse inequity </a:t>
            </a:r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race, income, and education; inequity in terms of age, car. 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14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362432" y="70240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Equity – exclude downtown and U-district</a:t>
            </a:r>
            <a:endParaRPr sz="3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209969" y="1496706"/>
            <a:ext cx="26075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2017-10-01 – 2018-04-31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2" name="Google Shape;282;p39"/>
          <p:cNvGraphicFramePr/>
          <p:nvPr>
            <p:extLst>
              <p:ext uri="{D42A27DB-BD31-4B8C-83A1-F6EECF244321}">
                <p14:modId xmlns:p14="http://schemas.microsoft.com/office/powerpoint/2010/main" val="1387160974"/>
              </p:ext>
            </p:extLst>
          </p:nvPr>
        </p:nvGraphicFramePr>
        <p:xfrm>
          <a:off x="209969" y="2060683"/>
          <a:ext cx="8872540" cy="10888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5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7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white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black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ave_income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Median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Age 65+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&gt;College</a:t>
                      </a: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Degree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&lt;High school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Population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HH_cnt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0.6769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0.0753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100154.877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1.5288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0.2592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0.1055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0.5665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0.0556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235018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122594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out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0.6479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0.0919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119423.391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1.9656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0.1150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0.1390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0.5148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0.0731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445481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196733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45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0.6586 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0.0862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112171.00 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1.8000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0.1693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0.1275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0.5331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0.0669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680499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319327 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3" name="Google Shape;283;p39"/>
          <p:cNvSpPr txBox="1"/>
          <p:nvPr/>
        </p:nvSpPr>
        <p:spPr>
          <a:xfrm>
            <a:off x="209970" y="1773705"/>
            <a:ext cx="20866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City-wide</a:t>
            </a:r>
            <a:endParaRPr sz="135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4" name="Google Shape;284;p39"/>
          <p:cNvGraphicFramePr/>
          <p:nvPr>
            <p:extLst>
              <p:ext uri="{D42A27DB-BD31-4B8C-83A1-F6EECF244321}">
                <p14:modId xmlns:p14="http://schemas.microsoft.com/office/powerpoint/2010/main" val="3439065901"/>
              </p:ext>
            </p:extLst>
          </p:nvPr>
        </p:nvGraphicFramePr>
        <p:xfrm>
          <a:off x="209969" y="4363862"/>
          <a:ext cx="8872540" cy="151248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5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7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white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black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ave_income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Median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Age 65+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&gt;College</a:t>
                      </a: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Degree 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&lt;High school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Population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HH_cnt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49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0.7144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0.0733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108431.19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1.7390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0.1633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0.1076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0.5821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0.0492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148657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76891</a:t>
                      </a:r>
                      <a:endParaRPr sz="1400"/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3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out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0.6476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0.0925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119951.62</a:t>
                      </a:r>
                      <a:endParaRPr sz="1400" dirty="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1.9864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0.1069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0.1399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0.5071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0.0745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431755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190610</a:t>
                      </a:r>
                      <a:endParaRPr sz="1400"/>
                    </a:p>
                  </a:txBody>
                  <a:tcPr marL="5719" marR="5719" marT="5719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19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0.6650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0.0877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116804.97 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1.9167 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0.1226 </a:t>
                      </a:r>
                      <a:endParaRPr sz="1400"/>
                    </a:p>
                  </a:txBody>
                  <a:tcPr marL="5719" marR="5719" marT="5719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0.1317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0.5266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0.0679 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580412</a:t>
                      </a:r>
                      <a:endParaRPr sz="1400"/>
                    </a:p>
                  </a:txBody>
                  <a:tcPr marL="5719" marR="5719" marT="5719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267501</a:t>
                      </a:r>
                      <a:endParaRPr sz="1400" dirty="0"/>
                    </a:p>
                  </a:txBody>
                  <a:tcPr marL="5719" marR="5719" marT="5719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5" name="Google Shape;285;p39"/>
          <p:cNvSpPr txBox="1"/>
          <p:nvPr/>
        </p:nvSpPr>
        <p:spPr>
          <a:xfrm>
            <a:off x="219823" y="4000153"/>
            <a:ext cx="4380200" cy="25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City-wide: exclude downtown and u-district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231398" y="6366958"/>
            <a:ext cx="7731984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Summary: </a:t>
            </a:r>
            <a:r>
              <a:rPr lang="en-US" sz="15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Compared to city-wide, increased differences in race and education.  </a:t>
            </a: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249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Bikeshare Equity</a:t>
            </a:r>
            <a:endParaRPr sz="3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4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Summary:</a:t>
            </a:r>
            <a:endParaRPr/>
          </a:p>
          <a:p>
            <a:pPr marL="514350" lvl="1" indent="-17145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Seattle: Seattle as whole exhibits inequity of access to shared bikes service areas in terms of race, age, education, and # of cars. Inverse equity is observed for income.</a:t>
            </a:r>
            <a:endParaRPr/>
          </a:p>
          <a:p>
            <a:pPr marL="514350" lvl="1" indent="-17145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Downtown: Compared to city-wide equity, larger differences are observed for race, age, and education. Higher income population have more access to bikeshare services than lower income population.</a:t>
            </a:r>
            <a:endParaRPr/>
          </a:p>
          <a:p>
            <a:pPr marL="514350" lvl="1" indent="-17145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U-district: Inverse equity is observed for race and education. People who have access to bikeshare services have significantly lower income than those who do not. </a:t>
            </a:r>
            <a:endParaRPr/>
          </a:p>
          <a:p>
            <a:pPr marL="514350" lvl="1" indent="-17145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Seattle without U-district and downtown: Similar equity pattern to city-wide statistics, but with larger differences in race and education. </a:t>
            </a:r>
            <a:endParaRPr/>
          </a:p>
          <a:p>
            <a:pPr marL="0" indent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55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1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Demand model</a:t>
            </a:r>
            <a:endParaRPr/>
          </a:p>
        </p:txBody>
      </p:sp>
      <p:pic>
        <p:nvPicPr>
          <p:cNvPr id="528" name="Google Shape;52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747" y="2612637"/>
            <a:ext cx="6072187" cy="19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1"/>
          <p:cNvSpPr txBox="1"/>
          <p:nvPr/>
        </p:nvSpPr>
        <p:spPr>
          <a:xfrm>
            <a:off x="6651768" y="5354906"/>
            <a:ext cx="2093400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(Yexin Li et al., 2018)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43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2189C5-57A7-DC4E-B58C-6CBA2E8E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473" y="457200"/>
            <a:ext cx="1346200" cy="1682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C47E3-5332-1546-B571-9FF8ACEC3B48}"/>
              </a:ext>
            </a:extLst>
          </p:cNvPr>
          <p:cNvSpPr txBox="1"/>
          <p:nvPr/>
        </p:nvSpPr>
        <p:spPr>
          <a:xfrm>
            <a:off x="5479473" y="2286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Babak </a:t>
            </a:r>
            <a:r>
              <a:rPr lang="en-US" dirty="0" err="1"/>
              <a:t>Salimi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DB049-EFD5-BD49-A03A-0403100C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457200"/>
            <a:ext cx="1799863" cy="167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A2E6D3-F399-3047-81B4-CC0580525E0F}"/>
              </a:ext>
            </a:extLst>
          </p:cNvPr>
          <p:cNvSpPr txBox="1"/>
          <p:nvPr/>
        </p:nvSpPr>
        <p:spPr>
          <a:xfrm>
            <a:off x="7162800" y="2286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Luke Rodriguez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304B0-4C08-E04F-8CDB-681CFD175CB4}"/>
              </a:ext>
            </a:extLst>
          </p:cNvPr>
          <p:cNvSpPr txBox="1"/>
          <p:nvPr/>
        </p:nvSpPr>
        <p:spPr>
          <a:xfrm>
            <a:off x="304800" y="7620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Transportation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F8CC1-F904-0D4B-A242-7E6B1A5EF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400F32-2BB9-AC40-AD5E-07F49B7F29B3}"/>
              </a:ext>
            </a:extLst>
          </p:cNvPr>
          <p:cNvSpPr txBox="1"/>
          <p:nvPr/>
        </p:nvSpPr>
        <p:spPr>
          <a:xfrm>
            <a:off x="838200" y="762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Bike Share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2CA69B-DB2E-4643-A8EB-10038D6AA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4800"/>
            <a:ext cx="9144000" cy="40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 txBox="1">
            <a:spLocks noGrp="1"/>
          </p:cNvSpPr>
          <p:nvPr>
            <p:ph type="body" idx="1"/>
          </p:nvPr>
        </p:nvSpPr>
        <p:spPr>
          <a:xfrm>
            <a:off x="628650" y="1696687"/>
            <a:ext cx="8515350" cy="43902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Use 24 x 7 h usage data predict next 1 hour of usage</a:t>
            </a:r>
            <a:endParaRPr sz="2400" dirty="0"/>
          </a:p>
          <a:p>
            <a:pPr indent="-30480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400" dirty="0"/>
              <a:t>Additional useful features:</a:t>
            </a:r>
            <a:endParaRPr sz="24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Weather features (humidity, wind speed, precipitation, temperature)</a:t>
            </a:r>
            <a:endParaRPr sz="20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Terrain (elevation)</a:t>
            </a:r>
            <a:endParaRPr sz="20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Transportation (network, bus stops, light rail stations)</a:t>
            </a:r>
            <a:endParaRPr sz="20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Temporal (time of day, day of week, season, holidays)</a:t>
            </a:r>
            <a:endParaRPr sz="20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POI features</a:t>
            </a:r>
            <a:endParaRPr sz="2000" dirty="0"/>
          </a:p>
          <a:p>
            <a:pPr indent="-30480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400" dirty="0"/>
              <a:t>Baselines:</a:t>
            </a:r>
            <a:endParaRPr sz="24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Historical Average</a:t>
            </a:r>
            <a:endParaRPr sz="20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ARIMA/ SARIMA/ VAR</a:t>
            </a:r>
            <a:endParaRPr sz="20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LSTM / Vanilla RNN</a:t>
            </a:r>
            <a:endParaRPr sz="20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Gradient Boosted Regression Tree / RF</a:t>
            </a:r>
            <a:endParaRPr sz="2000" dirty="0"/>
          </a:p>
          <a:p>
            <a:pPr indent="-30480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sz="2400" dirty="0"/>
              <a:t>Evaluation</a:t>
            </a:r>
            <a:endParaRPr sz="240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000" dirty="0"/>
              <a:t>RMSE/ MAE</a:t>
            </a:r>
            <a:endParaRPr sz="2000" dirty="0"/>
          </a:p>
          <a:p>
            <a:pPr indent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ECE8FB-85B9-534C-B9B0-E82D9CD4A6EA}"/>
              </a:ext>
            </a:extLst>
          </p:cNvPr>
          <p:cNvSpPr/>
          <p:nvPr/>
        </p:nvSpPr>
        <p:spPr>
          <a:xfrm>
            <a:off x="628650" y="883099"/>
            <a:ext cx="7834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spcAft>
                <a:spcPts val="0"/>
              </a:spcAft>
              <a:buSzPts val="2800"/>
            </a:pPr>
            <a:r>
              <a:rPr lang="en-US" sz="3600" dirty="0"/>
              <a:t>Defining the demand prediction problem</a:t>
            </a:r>
          </a:p>
        </p:txBody>
      </p:sp>
    </p:spTree>
    <p:extLst>
      <p:ext uri="{BB962C8B-B14F-4D97-AF65-F5344CB8AC3E}">
        <p14:creationId xmlns:p14="http://schemas.microsoft.com/office/powerpoint/2010/main" val="192999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"/>
          <p:cNvSpPr txBox="1">
            <a:spLocks noGrp="1"/>
          </p:cNvSpPr>
          <p:nvPr>
            <p:ph type="body" idx="1"/>
          </p:nvPr>
        </p:nvSpPr>
        <p:spPr>
          <a:xfrm>
            <a:off x="287662" y="452309"/>
            <a:ext cx="8568675" cy="442552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indent="-304800">
              <a:spcBef>
                <a:spcPts val="75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How to model spatial dependence?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VAR (vector autoregression) 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GTWR (g</a:t>
            </a:r>
            <a:r>
              <a:rPr lang="en-US" dirty="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eographical and Temporal Weighted Regression</a:t>
            </a:r>
            <a:r>
              <a:rPr lang="en-US" dirty="0"/>
              <a:t>)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RNN variants(i.e., encode spatial info as features)</a:t>
            </a:r>
            <a:endParaRPr dirty="0"/>
          </a:p>
          <a:p>
            <a:pPr marL="1028700" lvl="2" indent="-26670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dirty="0"/>
              <a:t>Graphical model + RNN </a:t>
            </a:r>
            <a:endParaRPr dirty="0"/>
          </a:p>
          <a:p>
            <a:pPr marL="1028700" lvl="2" indent="-26670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1350" dirty="0"/>
              <a:t>(e.g., https://</a:t>
            </a:r>
            <a:r>
              <a:rPr lang="en-US" sz="1350" dirty="0" err="1"/>
              <a:t>arxiv.org</a:t>
            </a:r>
            <a:r>
              <a:rPr lang="en-US" sz="1350" dirty="0"/>
              <a:t>/pdf/1804.00684.pdf)</a:t>
            </a:r>
            <a:endParaRPr sz="135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CNN variants  </a:t>
            </a:r>
            <a:endParaRPr dirty="0"/>
          </a:p>
          <a:p>
            <a:pPr marL="1028700" lvl="2" indent="-26670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1350" dirty="0"/>
              <a:t>(e.g. Zhang, </a:t>
            </a:r>
            <a:r>
              <a:rPr lang="en-US" sz="1350" dirty="0" err="1"/>
              <a:t>Junbo</a:t>
            </a:r>
            <a:r>
              <a:rPr lang="en-US" sz="1350" dirty="0"/>
              <a:t>, et al. "Predicting citywide crowd flows using deep </a:t>
            </a:r>
            <a:r>
              <a:rPr lang="en-US" sz="1350" dirty="0" err="1"/>
              <a:t>spatio</a:t>
            </a:r>
            <a:r>
              <a:rPr lang="en-US" sz="1350" dirty="0"/>
              <a:t>-temporal residual networks." AAAI, 2018: </a:t>
            </a:r>
            <a:r>
              <a:rPr lang="en-US" sz="1350" u="sng" dirty="0">
                <a:solidFill>
                  <a:schemeClr val="hlink"/>
                </a:solidFill>
                <a:hlinkClick r:id="rId3"/>
              </a:rPr>
              <a:t>https://www.sciencedirect.com/science/article/pii/S0004370218300973</a:t>
            </a:r>
            <a:r>
              <a:rPr lang="en-US" sz="1350" dirty="0"/>
              <a:t> )</a:t>
            </a:r>
            <a:endParaRPr sz="1350"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RNN + CNN</a:t>
            </a:r>
            <a:endParaRPr dirty="0"/>
          </a:p>
          <a:p>
            <a:pPr marL="1028700" lvl="2" indent="-26670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dirty="0"/>
              <a:t>e.g.: </a:t>
            </a:r>
            <a:r>
              <a:rPr lang="en-US" dirty="0" err="1"/>
              <a:t>ConvLSTM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GAN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3D CNN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05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4"/>
          <p:cNvSpPr txBox="1">
            <a:spLocks noGrp="1"/>
          </p:cNvSpPr>
          <p:nvPr>
            <p:ph type="title"/>
          </p:nvPr>
        </p:nvSpPr>
        <p:spPr>
          <a:xfrm>
            <a:off x="628650" y="958500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Baselines - no auxiliary features</a:t>
            </a:r>
            <a:endParaRPr/>
          </a:p>
        </p:txBody>
      </p:sp>
      <p:sp>
        <p:nvSpPr>
          <p:cNvPr id="548" name="Google Shape;548;p74"/>
          <p:cNvSpPr txBox="1">
            <a:spLocks noGrp="1"/>
          </p:cNvSpPr>
          <p:nvPr>
            <p:ph type="body" idx="1"/>
          </p:nvPr>
        </p:nvSpPr>
        <p:spPr>
          <a:xfrm>
            <a:off x="628650" y="1873856"/>
            <a:ext cx="8070300" cy="388102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2017-10-01   -   2018-04-30 lime data trip starts</a:t>
            </a: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50"/>
              <a:t>training: 2017-10-01   -   2018-03-30 ;      test: 2018-04-01 - 2018-04-30</a:t>
            </a: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350"/>
              <a:t>Use one week data to predict next hour # of trip starts</a:t>
            </a: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9" name="Google Shape;549;p74"/>
          <p:cNvGraphicFramePr/>
          <p:nvPr>
            <p:extLst>
              <p:ext uri="{D42A27DB-BD31-4B8C-83A1-F6EECF244321}">
                <p14:modId xmlns:p14="http://schemas.microsoft.com/office/powerpoint/2010/main" val="2967622057"/>
              </p:ext>
            </p:extLst>
          </p:nvPr>
        </p:nvGraphicFramePr>
        <p:xfrm>
          <a:off x="536850" y="3396554"/>
          <a:ext cx="8070300" cy="28121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4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RMSE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MAE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week Average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1.3526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0.3935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7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average of previous hour h day of week d</a:t>
                      </a:r>
                      <a:endParaRPr sz="1400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1.1765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0.3094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observation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1.1847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0.3218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ARIMA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1.7042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0.3354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SARIMA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1.0196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0.3011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LSTM 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0.9769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0.2962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1.0606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0.2598</a:t>
                      </a:r>
                      <a:endParaRPr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66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DE4D5-6FA1-0B43-B79F-072C63C9F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7CB65-CCBB-014E-8E12-0758088D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75E55-3555-5442-BF72-0FFDAB069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5" y="0"/>
            <a:ext cx="8394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72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3515DB-4AB7-654B-93A6-2CE1C6F9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ConvLSTM</a:t>
            </a:r>
            <a:r>
              <a:rPr lang="en-US" dirty="0"/>
              <a:t>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BEA569-D5CF-6149-AA41-995BFE979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Convolutional long short-term memory (</a:t>
            </a:r>
            <a:r>
              <a:rPr lang="en-US" sz="2400" dirty="0" err="1"/>
              <a:t>ConvLSTM</a:t>
            </a:r>
            <a:r>
              <a:rPr lang="en-US" sz="2400" dirty="0"/>
              <a:t>) model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Two key components: </a:t>
            </a:r>
          </a:p>
          <a:p>
            <a:pPr lvl="1"/>
            <a:r>
              <a:rPr lang="en-US" sz="2000" dirty="0"/>
              <a:t>Convolutional layers </a:t>
            </a:r>
          </a:p>
          <a:p>
            <a:pPr lvl="1"/>
            <a:r>
              <a:rPr lang="en-US" sz="2000" dirty="0"/>
              <a:t>Long short-term memory (LSTM) cells in recurrent neural network (RNN) model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3D784E-F770-F844-86DB-E06B7956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6214A-3789-1F45-92DB-42C4A965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AEEC81-551C-114F-960D-C554A8D61980}"/>
              </a:ext>
            </a:extLst>
          </p:cNvPr>
          <p:cNvSpPr/>
          <p:nvPr/>
        </p:nvSpPr>
        <p:spPr>
          <a:xfrm>
            <a:off x="833176" y="2470021"/>
            <a:ext cx="8044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1AF4"/>
                </a:solidFill>
              </a:rPr>
              <a:t>X. Shi, Z. Chen, H. Wang, D.Y. Yeung, W.K. Wong, and W.C. Woo. Convolutional LSTM network: A machine learning approach for precipitation nowcasting. NIPS 2015.</a:t>
            </a:r>
          </a:p>
        </p:txBody>
      </p:sp>
    </p:spTree>
    <p:extLst>
      <p:ext uri="{BB962C8B-B14F-4D97-AF65-F5344CB8AC3E}">
        <p14:creationId xmlns:p14="http://schemas.microsoft.com/office/powerpoint/2010/main" val="3143639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3C46-7D71-B44A-A579-0D1EDCB4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Spatiotemporal encoding-forecasting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69ACB-8437-E34A-B214-879C9CAB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E8459-83AE-4745-B41F-2DA324AA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8CCC0579-1547-DE4A-B50B-68C3A2432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23" y="1685427"/>
            <a:ext cx="6558569" cy="517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74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201C-8E8E-D343-8D00-9AD39250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Encoding-forecasting </a:t>
            </a:r>
            <a:r>
              <a:rPr lang="en-US" dirty="0" err="1"/>
              <a:t>ConvLSTM</a:t>
            </a:r>
            <a:r>
              <a:rPr lang="en-US" dirty="0"/>
              <a:t>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85357-1148-CA40-950A-0552CCC0E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Last states and cell outputs of encoding network become initial states and cell outputs of forecasting network</a:t>
            </a:r>
          </a:p>
          <a:p>
            <a:r>
              <a:rPr lang="en-US" sz="2400" dirty="0">
                <a:solidFill>
                  <a:srgbClr val="001AF4"/>
                </a:solidFill>
              </a:rPr>
              <a:t>Encoding network </a:t>
            </a:r>
            <a:r>
              <a:rPr lang="en-US" sz="2400" dirty="0"/>
              <a:t>compresses the input sequence into a hidden state tensor</a:t>
            </a:r>
          </a:p>
          <a:p>
            <a:r>
              <a:rPr lang="en-US" sz="2400" dirty="0">
                <a:solidFill>
                  <a:srgbClr val="001AF4"/>
                </a:solidFill>
              </a:rPr>
              <a:t>Forecasting network </a:t>
            </a:r>
            <a:r>
              <a:rPr lang="en-US" sz="2400" dirty="0"/>
              <a:t>unfolds the hidden state tensor to make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DE104-3C59-3340-9433-421899404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52906-B8D3-9A4B-AEF3-E7781157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299DAC69-D4FE-604A-B198-28865CD84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1" y="4281453"/>
            <a:ext cx="8417051" cy="24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39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5" name="Google Shape;555;p75"/>
          <p:cNvGraphicFramePr/>
          <p:nvPr/>
        </p:nvGraphicFramePr>
        <p:xfrm>
          <a:off x="3993900" y="3394781"/>
          <a:ext cx="4618407" cy="16915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03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RMSE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MAE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 (no exogenous data)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1.0606</a:t>
                      </a:r>
                      <a:endParaRPr sz="18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0.2598</a:t>
                      </a:r>
                      <a:endParaRPr sz="18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 (with demographic data - Late Fusion)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1.0439</a:t>
                      </a:r>
                      <a:endParaRPr sz="18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0.2536</a:t>
                      </a:r>
                      <a:endParaRPr sz="18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56" name="Google Shape;556;p75"/>
          <p:cNvSpPr txBox="1">
            <a:spLocks noGrp="1"/>
          </p:cNvSpPr>
          <p:nvPr>
            <p:ph type="title"/>
          </p:nvPr>
        </p:nvSpPr>
        <p:spPr>
          <a:xfrm>
            <a:off x="3663244" y="1825706"/>
            <a:ext cx="5158575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Baselines - </a:t>
            </a:r>
            <a:r>
              <a:rPr lang="en-US" dirty="0" err="1"/>
              <a:t>ConvLSTM</a:t>
            </a:r>
            <a:endParaRPr dirty="0"/>
          </a:p>
          <a:p>
            <a:pPr indent="34290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350" u="sng" dirty="0">
                <a:solidFill>
                  <a:schemeClr val="hlink"/>
                </a:solidFill>
                <a:hlinkClick r:id="rId3"/>
              </a:rPr>
              <a:t>https://arxiv.org/abs/1506.04214</a:t>
            </a:r>
            <a:endParaRPr sz="1350" dirty="0"/>
          </a:p>
          <a:p>
            <a:pPr indent="34290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350" u="sng" dirty="0">
                <a:solidFill>
                  <a:schemeClr val="hlink"/>
                </a:solidFill>
                <a:hlinkClick r:id="rId4"/>
              </a:rPr>
              <a:t>https://www.tensorflow.org/api_docs/python/tf/contrib/rnn/ConvLSTMCell</a:t>
            </a:r>
            <a:r>
              <a:rPr lang="en-US" sz="1350" dirty="0"/>
              <a:t> </a:t>
            </a:r>
            <a:endParaRPr sz="135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</a:t>
            </a:r>
            <a:r>
              <a:rPr lang="en-US" sz="1350" dirty="0"/>
              <a:t>Used features: [Native American Percentage, no car household, age over 65, population, poverty perc]</a:t>
            </a:r>
            <a:endParaRPr sz="1350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557" name="Google Shape;557;p75"/>
          <p:cNvPicPr preferRelativeResize="0"/>
          <p:nvPr/>
        </p:nvPicPr>
        <p:blipFill rotWithShape="1">
          <a:blip r:embed="rId5">
            <a:alphaModFix/>
          </a:blip>
          <a:srcRect l="5508" t="11173" r="5499" b="8097"/>
          <a:stretch/>
        </p:blipFill>
        <p:spPr>
          <a:xfrm>
            <a:off x="195938" y="1273631"/>
            <a:ext cx="3331032" cy="402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891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6"/>
          <p:cNvSpPr txBox="1">
            <a:spLocks noGrp="1"/>
          </p:cNvSpPr>
          <p:nvPr>
            <p:ph type="title"/>
          </p:nvPr>
        </p:nvSpPr>
        <p:spPr>
          <a:xfrm>
            <a:off x="325856" y="923588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Baselines </a:t>
            </a:r>
            <a:endParaRPr/>
          </a:p>
        </p:txBody>
      </p:sp>
      <p:sp>
        <p:nvSpPr>
          <p:cNvPr id="564" name="Google Shape;564;p76"/>
          <p:cNvSpPr txBox="1">
            <a:spLocks noGrp="1"/>
          </p:cNvSpPr>
          <p:nvPr>
            <p:ph type="body" idx="1"/>
          </p:nvPr>
        </p:nvSpPr>
        <p:spPr>
          <a:xfrm>
            <a:off x="325856" y="1722581"/>
            <a:ext cx="8704350" cy="388102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/>
              <a:t>2017-10-01   -   2018-10-31 lime data trip starts</a:t>
            </a:r>
            <a:endParaRPr sz="180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200"/>
              <a:t>training: 2017-10-01   -   2018-08-31 ;    test: 2018-09-01 - 2018-10-31： Use one week data to predict next hour # of trip starts</a:t>
            </a:r>
            <a:endParaRPr sz="120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65" name="Google Shape;565;p76"/>
          <p:cNvGraphicFramePr/>
          <p:nvPr>
            <p:extLst>
              <p:ext uri="{D42A27DB-BD31-4B8C-83A1-F6EECF244321}">
                <p14:modId xmlns:p14="http://schemas.microsoft.com/office/powerpoint/2010/main" val="3033540645"/>
              </p:ext>
            </p:extLst>
          </p:nvPr>
        </p:nvGraphicFramePr>
        <p:xfrm>
          <a:off x="325856" y="2532239"/>
          <a:ext cx="8070300" cy="3870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6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RMSE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MAE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week Average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2.5102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0.6794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1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average of previous hour h day of week d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2.1547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0.4838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observation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1.9312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0.5173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ARIMA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3.59652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0.5383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SARIMA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/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/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LSTM 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1.8314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0.4679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1.9107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0.4544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06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 with 10 demographic features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1.8630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0.4197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1.6802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0.3918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4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 with 10 demographic features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1.5751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0.3811</a:t>
                      </a:r>
                      <a:endParaRPr sz="1400" dirty="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680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34E3B3B-91FE-9641-9D51-229011AFF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50" y="296444"/>
            <a:ext cx="6358997" cy="4427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CF8A3-FAB1-7A4D-A97D-8B0820B67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44089"/>
            <a:ext cx="6858000" cy="169090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560F724-7351-1646-9310-F892ADD5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889543"/>
            <a:ext cx="3342122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FairST</a:t>
            </a:r>
            <a:r>
              <a:rPr lang="en-US" dirty="0"/>
              <a:t>: Adding Fairness to 3dCNNs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99713B1-B8A7-A043-B05F-EAD442460D7D}"/>
              </a:ext>
            </a:extLst>
          </p:cNvPr>
          <p:cNvCxnSpPr>
            <a:cxnSpLocks/>
            <a:endCxn id="7" idx="0"/>
          </p:cNvCxnSpPr>
          <p:nvPr/>
        </p:nvCxnSpPr>
        <p:spPr>
          <a:xfrm rot="5400000">
            <a:off x="4640758" y="3969844"/>
            <a:ext cx="1462687" cy="68580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295ED84-BD13-F04A-B06E-C3907A074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47" y="2005818"/>
            <a:ext cx="3994453" cy="294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0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9669" y="388496"/>
            <a:ext cx="8184662" cy="1322664"/>
          </a:xfrm>
        </p:spPr>
        <p:txBody>
          <a:bodyPr/>
          <a:lstStyle/>
          <a:p>
            <a:r>
              <a:rPr lang="en-US" dirty="0"/>
              <a:t>Origin-Destination Aggregated Data (“OD Data”)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30682"/>
              </p:ext>
            </p:extLst>
          </p:nvPr>
        </p:nvGraphicFramePr>
        <p:xfrm>
          <a:off x="854143" y="2220760"/>
          <a:ext cx="646421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6692">
                  <a:extLst>
                    <a:ext uri="{9D8B030D-6E8A-4147-A177-3AD203B41FA5}">
                      <a16:colId xmlns:a16="http://schemas.microsoft.com/office/drawing/2014/main" val="3550955423"/>
                    </a:ext>
                  </a:extLst>
                </a:gridCol>
              </a:tblGrid>
              <a:tr h="231780">
                <a:tc>
                  <a:txBody>
                    <a:bodyPr/>
                    <a:lstStyle/>
                    <a:p>
                      <a:r>
                        <a:rPr lang="en-US" dirty="0"/>
                        <a:t>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80"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Bikes</a:t>
                      </a:r>
                      <a:r>
                        <a:rPr lang="en-US" baseline="0" dirty="0"/>
                        <a:t> Inc.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80"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Bikes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80"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Ride</a:t>
                      </a:r>
                      <a:r>
                        <a:rPr lang="en-US" baseline="0" dirty="0" err="1"/>
                        <a:t>Corp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780"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RideCorp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780"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Capitol 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Bikes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80">
                <a:tc>
                  <a:txBody>
                    <a:bodyPr/>
                    <a:lstStyle/>
                    <a:p>
                      <a:r>
                        <a:rPr lang="en-US" dirty="0"/>
                        <a:t>Capitol 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RideCorp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780">
                <a:tc>
                  <a:txBody>
                    <a:bodyPr/>
                    <a:lstStyle/>
                    <a:p>
                      <a:r>
                        <a:rPr lang="en-US" dirty="0"/>
                        <a:t>Capitol 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 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RideCorp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5400000">
            <a:off x="4733089" y="5018657"/>
            <a:ext cx="389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3600" b="0" i="0" u="none" strike="noStrike" kern="1200" cap="none" spc="0" normalizeH="0" baseline="0" noProof="0" dirty="0">
                <a:ln>
                  <a:noFill/>
                </a:ln>
                <a:solidFill>
                  <a:srgbClr val="4B2E83"/>
                </a:solidFill>
                <a:effectLst/>
                <a:uLnTx/>
                <a:uFillTx/>
                <a:latin typeface="Calibri"/>
                <a:ea typeface="ＭＳ Ｐゴシック" charset="0"/>
                <a:cs typeface="Mangal" panose="02040503050203030202" pitchFamily="18" charset="0"/>
              </a:rPr>
              <a:t>…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4B2E83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92640" y="3749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B2E83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818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7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Results</a:t>
            </a:r>
            <a:endParaRPr/>
          </a:p>
        </p:txBody>
      </p:sp>
      <p:sp>
        <p:nvSpPr>
          <p:cNvPr id="572" name="Google Shape;572;p77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4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Table of baselines, global RMSE -&gt; “State of the art 3D Conv methods work best”</a:t>
            </a: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MethodX vs. MethodX + Weather + Demographics -&gt; “Demographics matter”</a:t>
            </a: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Map of error with and without demographics -&gt; error varies with demographics -&gt; demand model is naturally unfair -&gt;mobility services will be provisioned unfairly</a:t>
            </a: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????? -&gt; our solution fixes the problem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2292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8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Meeting with Steve on Equity (Nov. 29)</a:t>
            </a:r>
            <a:endParaRPr/>
          </a:p>
        </p:txBody>
      </p:sp>
      <p:sp>
        <p:nvSpPr>
          <p:cNvPr id="579" name="Google Shape;579;p78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4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indent="-304800">
              <a:spcBef>
                <a:spcPts val="75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How to use statistical test to judge the difference between an equitable situation VS population inside service area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For each day (or week)</a:t>
            </a:r>
            <a:endParaRPr/>
          </a:p>
          <a:p>
            <a:pPr marL="1028700" lvl="2" indent="-26670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get demographics inside service areas from bikeshare data (e.g.: age65 = 0.9)</a:t>
            </a:r>
            <a:endParaRPr/>
          </a:p>
          <a:p>
            <a:pPr marL="1028700" lvl="2" indent="-26670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random sample 2k points along road networks. Compute demographics inside these buffers. Form a 2k vector</a:t>
            </a:r>
            <a:endParaRPr/>
          </a:p>
          <a:p>
            <a:pPr marL="1028700" lvl="2" indent="-26670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/>
              <a:t>Do t-test with the 2k data points VS demo stats in service area, compute p_val.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Form a time series for each demographic attributes. Form another time series with randomly sampled 2k points stat. These two lines should not cross if not equitable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Form a baseline comparison with citywide ground truth VS randomly sampled 2k points along road network.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8423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Feb 14</a:t>
            </a:r>
            <a:endParaRPr/>
          </a:p>
        </p:txBody>
      </p:sp>
      <p:sp>
        <p:nvSpPr>
          <p:cNvPr id="586" name="Google Shape;586;p79"/>
          <p:cNvSpPr txBox="1">
            <a:spLocks noGrp="1"/>
          </p:cNvSpPr>
          <p:nvPr>
            <p:ph type="body" idx="1"/>
          </p:nvPr>
        </p:nvSpPr>
        <p:spPr>
          <a:xfrm>
            <a:off x="198450" y="1917544"/>
            <a:ext cx="8747100" cy="375232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indent="-304800">
              <a:spcBef>
                <a:spcPts val="75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Equity paper</a:t>
            </a: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	General Exam</a:t>
            </a:r>
            <a:endParaRPr/>
          </a:p>
          <a:p>
            <a:pPr marL="685800" lvl="1">
              <a:spcBef>
                <a:spcPts val="375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May 9 - 25 : 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week of May 20: am / pm 10 slots </a:t>
            </a:r>
            <a:endParaRPr/>
          </a:p>
          <a:p>
            <a:pPr indent="-30480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KDD paper generalization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Then: application: crime / NY taxi :  3d+2d+ 1d data integration -&gt; 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Then design software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clean code / 1d, 2d, 3d files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one way to use the tool:  synthetic datasets: fair prediction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seq to seq  (1 week) prediction / make animations </a:t>
            </a:r>
            <a:r>
              <a:rPr lang="en-US" b="1"/>
              <a:t>first</a:t>
            </a:r>
            <a:r>
              <a:rPr lang="en-US"/>
              <a:t>. Project website. Create a project webpage. </a:t>
            </a: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adjust red/ yellow scale. Make a better map. with Seattle contour</a:t>
            </a:r>
            <a:endParaRPr/>
          </a:p>
          <a:p>
            <a:pPr marL="68580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685800" lvl="1">
              <a:spcBef>
                <a:spcPts val="375"/>
              </a:spcBef>
              <a:spcAft>
                <a:spcPts val="0"/>
              </a:spcAft>
              <a:buSzPts val="2400"/>
              <a:buChar char="-"/>
            </a:pPr>
            <a:endParaRPr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/>
          </a:p>
          <a:p>
            <a:pPr marL="68580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308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0"/>
          <p:cNvSpPr txBox="1">
            <a:spLocks noGrp="1"/>
          </p:cNvSpPr>
          <p:nvPr>
            <p:ph type="ctrTitle" idx="4294967295"/>
          </p:nvPr>
        </p:nvSpPr>
        <p:spPr>
          <a:xfrm>
            <a:off x="1143000" y="1699022"/>
            <a:ext cx="6858000" cy="1790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500"/>
              <a:t>Fused Model V1</a:t>
            </a:r>
            <a:endParaRPr sz="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80"/>
          <p:cNvSpPr txBox="1">
            <a:spLocks noGrp="1"/>
          </p:cNvSpPr>
          <p:nvPr>
            <p:ph type="subTitle" idx="4294967295"/>
          </p:nvPr>
        </p:nvSpPr>
        <p:spPr>
          <a:xfrm>
            <a:off x="1143000" y="3558779"/>
            <a:ext cx="6858000" cy="1241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/>
              <a:t>Feb 28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</a:t>
            </a:r>
            <a:r>
              <a:rPr lang="en-US" sz="1800"/>
              <a:t>9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7095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1"/>
          <p:cNvSpPr txBox="1">
            <a:spLocks noGrp="1"/>
          </p:cNvSpPr>
          <p:nvPr>
            <p:ph type="title"/>
          </p:nvPr>
        </p:nvSpPr>
        <p:spPr>
          <a:xfrm>
            <a:off x="628650" y="998400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2d Features</a:t>
            </a:r>
            <a:endParaRPr/>
          </a:p>
        </p:txBody>
      </p:sp>
      <p:pic>
        <p:nvPicPr>
          <p:cNvPr id="600" name="Google Shape;60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3" y="1992675"/>
            <a:ext cx="2771775" cy="3586163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1"/>
          <p:cNvSpPr txBox="1"/>
          <p:nvPr/>
        </p:nvSpPr>
        <p:spPr>
          <a:xfrm>
            <a:off x="628650" y="5442544"/>
            <a:ext cx="1961550" cy="48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/>
              <a:t>bike lane count</a:t>
            </a:r>
            <a:endParaRPr/>
          </a:p>
        </p:txBody>
      </p:sp>
      <p:pic>
        <p:nvPicPr>
          <p:cNvPr id="602" name="Google Shape;60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444" y="1873941"/>
            <a:ext cx="2625115" cy="364678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1"/>
          <p:cNvSpPr txBox="1"/>
          <p:nvPr/>
        </p:nvSpPr>
        <p:spPr>
          <a:xfrm>
            <a:off x="3677944" y="5442544"/>
            <a:ext cx="2625075" cy="48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/>
              <a:t>Steep slope count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1340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82"/>
          <p:cNvPicPr preferRelativeResize="0"/>
          <p:nvPr/>
        </p:nvPicPr>
        <p:blipFill rotWithShape="1">
          <a:blip r:embed="rId3">
            <a:alphaModFix/>
          </a:blip>
          <a:srcRect l="-1042" t="-3459" r="3595" b="6012"/>
          <a:stretch/>
        </p:blipFill>
        <p:spPr>
          <a:xfrm>
            <a:off x="0" y="724538"/>
            <a:ext cx="5772054" cy="5218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098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3"/>
          <p:cNvSpPr txBox="1">
            <a:spLocks noGrp="1"/>
          </p:cNvSpPr>
          <p:nvPr>
            <p:ph type="title"/>
          </p:nvPr>
        </p:nvSpPr>
        <p:spPr>
          <a:xfrm>
            <a:off x="325856" y="923588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Baselines </a:t>
            </a:r>
            <a:endParaRPr/>
          </a:p>
        </p:txBody>
      </p:sp>
      <p:sp>
        <p:nvSpPr>
          <p:cNvPr id="616" name="Google Shape;616;p83"/>
          <p:cNvSpPr txBox="1">
            <a:spLocks noGrp="1"/>
          </p:cNvSpPr>
          <p:nvPr>
            <p:ph type="body" idx="1"/>
          </p:nvPr>
        </p:nvSpPr>
        <p:spPr>
          <a:xfrm>
            <a:off x="325856" y="1641844"/>
            <a:ext cx="8704350" cy="39618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/>
              <a:t>2017-10-01   -   2018-10-31 lime data trip starts</a:t>
            </a:r>
            <a:endParaRPr sz="180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200"/>
              <a:t>training: 2017-10-01   -   2018-08-31 ;    test: 2018-09-01 - 2018-10-31： Use one week data to predict next hour # of trip starts</a:t>
            </a:r>
            <a:endParaRPr sz="120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17" name="Google Shape;617;p83"/>
          <p:cNvGraphicFramePr/>
          <p:nvPr/>
        </p:nvGraphicFramePr>
        <p:xfrm>
          <a:off x="325856" y="2425669"/>
          <a:ext cx="2250000" cy="225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1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RMSE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MAE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week Average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2.5102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0.6794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average of previous hour h day of week d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2.1547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0.4838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observation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1.9312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0.5173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ARIMA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3.59652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0.5383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LSTM 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1.8314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0.4679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1.9107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0.4544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 with 10 demographic features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1.8630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0.4197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1.6802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0.3918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Fused Model V1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1.6419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0.3918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3918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4"/>
          <p:cNvSpPr txBox="1">
            <a:spLocks noGrp="1"/>
          </p:cNvSpPr>
          <p:nvPr>
            <p:ph type="title"/>
          </p:nvPr>
        </p:nvSpPr>
        <p:spPr>
          <a:xfrm>
            <a:off x="628650" y="1015369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Next</a:t>
            </a:r>
            <a:endParaRPr/>
          </a:p>
        </p:txBody>
      </p:sp>
      <p:sp>
        <p:nvSpPr>
          <p:cNvPr id="624" name="Google Shape;624;p84"/>
          <p:cNvSpPr txBox="1">
            <a:spLocks noGrp="1"/>
          </p:cNvSpPr>
          <p:nvPr>
            <p:ph type="body" idx="1"/>
          </p:nvPr>
        </p:nvSpPr>
        <p:spPr>
          <a:xfrm>
            <a:off x="67725" y="1092375"/>
            <a:ext cx="9008550" cy="32634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indent="-285750">
              <a:spcBef>
                <a:spcPts val="75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Run 3d cnn only with new structure (check)</a:t>
            </a:r>
            <a:endParaRPr sz="1800"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Change structure (# of filter, add spatial pooling and deconvolution, temporal pooling -&gt; maybe not helpful, prone to overfit and overgeneralize)  (check)</a:t>
            </a:r>
            <a:endParaRPr sz="1800"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Shuffle and do data augmentation to input series  (check)</a:t>
            </a:r>
            <a:endParaRPr sz="1800"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after fusion, use more filters (check)</a:t>
            </a:r>
            <a:endParaRPr sz="1800"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modify loss function to force prediction &gt; ground truth  (check)</a:t>
            </a:r>
            <a:endParaRPr sz="1800"/>
          </a:p>
          <a:p>
            <a:pPr marL="685800" lvl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-US">
                <a:solidFill>
                  <a:srgbClr val="FF0000"/>
                </a:solidFill>
              </a:rPr>
              <a:t>metric1: # of grids overesitmated / underestimated</a:t>
            </a:r>
            <a:endParaRPr>
              <a:solidFill>
                <a:srgbClr val="FF0000"/>
              </a:solidFill>
            </a:endParaRPr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metric2: # of bikes overestimated (white/black)</a:t>
            </a:r>
            <a:endParaRPr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use pop density / employment density (see Puget Sound Regional Councils: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https://www.psrc.org/covered-employment-estimates</a:t>
            </a:r>
            <a:r>
              <a:rPr lang="en-US" sz="1800"/>
              <a:t> ) and use bus stops/ light rail stops as 2d input (see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https://www5.kingcounty.gov/gisdataportal</a:t>
            </a:r>
            <a:r>
              <a:rPr lang="en-US" sz="825" u="sng">
                <a:solidFill>
                  <a:schemeClr val="hlink"/>
                </a:solidFill>
                <a:hlinkClick r:id="rId4"/>
              </a:rPr>
              <a:t>/</a:t>
            </a:r>
            <a:r>
              <a:rPr lang="en-US" sz="1800"/>
              <a:t>)  (check)</a:t>
            </a:r>
            <a:endParaRPr sz="1800"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modify loss to enforce correct precentage prediction (check)</a:t>
            </a:r>
            <a:endParaRPr sz="1800"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Add missing data masks  </a:t>
            </a:r>
            <a:endParaRPr sz="1800"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hyperparameter tuning</a:t>
            </a:r>
            <a:endParaRPr sz="1800"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initialize with 3d cnn baseline (hold off)</a:t>
            </a:r>
            <a:endParaRPr sz="1800"/>
          </a:p>
          <a:p>
            <a:pPr indent="-28575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1800"/>
              <a:t>use 500 m* 500 m grid / 250 m x 250 m</a:t>
            </a:r>
            <a:endParaRPr sz="1800"/>
          </a:p>
          <a:p>
            <a:pPr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48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5"/>
          <p:cNvSpPr txBox="1">
            <a:spLocks noGrp="1"/>
          </p:cNvSpPr>
          <p:nvPr>
            <p:ph type="body" idx="1"/>
          </p:nvPr>
        </p:nvSpPr>
        <p:spPr>
          <a:xfrm>
            <a:off x="67725" y="727894"/>
            <a:ext cx="9008550" cy="32634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indent="-304800">
              <a:spcBef>
                <a:spcPts val="75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Predict O-D matrix using CNN</a:t>
            </a:r>
            <a:endParaRPr dirty="0"/>
          </a:p>
          <a:p>
            <a:pPr indent="-30480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Interpret </a:t>
            </a:r>
            <a:r>
              <a:rPr lang="en-US" dirty="0" err="1"/>
              <a:t>fairSTM</a:t>
            </a:r>
            <a:r>
              <a:rPr lang="en-US" dirty="0"/>
              <a:t>: how does that work??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 Map prediction  / fair prediction 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generate gap distribution. Compare distributions across groups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visualize changes imposed by fair prediction over time for each grid</a:t>
            </a:r>
            <a:endParaRPr dirty="0"/>
          </a:p>
          <a:p>
            <a:pPr indent="-30480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How to use metrics defined by transportation lit in ML pipeline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endParaRPr dirty="0"/>
          </a:p>
          <a:p>
            <a:pPr indent="-30480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dirty="0"/>
              <a:t>How to do transfer learning between cities / tasks</a:t>
            </a:r>
            <a:endParaRPr dirty="0"/>
          </a:p>
          <a:p>
            <a:pPr marL="685800" lvl="1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GAN (domain adaptation)</a:t>
            </a:r>
            <a:endParaRPr dirty="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- Seattle Tensor (fair representation)</a:t>
            </a:r>
            <a:endParaRPr dirty="0"/>
          </a:p>
          <a:p>
            <a:pPr indent="34290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Multimask</a:t>
            </a:r>
            <a:r>
              <a:rPr lang="en-US" dirty="0"/>
              <a:t>-learning</a:t>
            </a:r>
            <a:endParaRPr dirty="0"/>
          </a:p>
          <a:p>
            <a:pPr indent="34290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/>
              <a:t>- autoencoder + GAN</a:t>
            </a:r>
            <a:endParaRPr dirty="0"/>
          </a:p>
          <a:p>
            <a:pPr indent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965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6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637" name="Google Shape;637;p86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4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indent="-257175">
              <a:spcBef>
                <a:spcPts val="750"/>
              </a:spcBef>
              <a:spcAft>
                <a:spcPts val="0"/>
              </a:spcAft>
              <a:buSzPts val="1800"/>
              <a:buChar char="-"/>
            </a:pPr>
            <a:r>
              <a:rPr lang="en-US" sz="1350"/>
              <a:t>Evaluate FairSTM using additional measurements like pos/neg residual difference</a:t>
            </a: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350"/>
              <a:t>-</a:t>
            </a:r>
            <a:r>
              <a:rPr lang="en-US" sz="135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1350" b="1"/>
              <a:t>Enforce individual fairness by defining similarity using city data (transporation/ POI / demo)</a:t>
            </a:r>
            <a:endParaRPr sz="1350" b="1"/>
          </a:p>
          <a:p>
            <a:pPr marL="0" indent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350"/>
              <a:t>-</a:t>
            </a:r>
            <a:r>
              <a:rPr lang="en-US" sz="135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1350" b="1"/>
              <a:t>Enforce overestimation and evaluate using different metrics (mean diff, pos/neg residual diff, social welfare, Dwork’s ). see 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Heidari, Hoda, et al. "Fairness behind a veil of ignorance: A welfare analysis for automated decision making." </a:t>
            </a:r>
            <a:r>
              <a:rPr lang="en-US" sz="1050" i="1">
                <a:solidFill>
                  <a:srgbClr val="222222"/>
                </a:solidFill>
                <a:highlight>
                  <a:srgbClr val="FFFFFF"/>
                </a:highlight>
              </a:rPr>
              <a:t>Advances in Neural Information Processing Systems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. 2018</a:t>
            </a:r>
            <a:endParaRPr sz="1050" b="1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02689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235" y="2136436"/>
            <a:ext cx="4251683" cy="357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356" y="2136437"/>
            <a:ext cx="4126138" cy="33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530678" y="106811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Aggregated to census tract level/city level</a:t>
            </a:r>
            <a:endParaRPr sz="3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740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7"/>
          <p:cNvSpPr txBox="1">
            <a:spLocks noGrp="1"/>
          </p:cNvSpPr>
          <p:nvPr>
            <p:ph type="title"/>
          </p:nvPr>
        </p:nvSpPr>
        <p:spPr>
          <a:xfrm>
            <a:off x="325856" y="923588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RideAustin Baselines </a:t>
            </a:r>
            <a:endParaRPr/>
          </a:p>
        </p:txBody>
      </p:sp>
      <p:sp>
        <p:nvSpPr>
          <p:cNvPr id="644" name="Google Shape;644;p87"/>
          <p:cNvSpPr txBox="1">
            <a:spLocks noGrp="1"/>
          </p:cNvSpPr>
          <p:nvPr>
            <p:ph type="body" idx="1"/>
          </p:nvPr>
        </p:nvSpPr>
        <p:spPr>
          <a:xfrm>
            <a:off x="325856" y="1641844"/>
            <a:ext cx="8704350" cy="39618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/>
              <a:t>2016-08-01   -   2017-04-13      RideAustin trips</a:t>
            </a:r>
            <a:endParaRPr sz="180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200"/>
              <a:t>training: 2016-08-01   -   2017-02-28 ;    test: 2017-03-01 - 2017-04-13： Use one week data to predict next hour # of trip </a:t>
            </a:r>
            <a:endParaRPr sz="120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45" name="Google Shape;645;p87"/>
          <p:cNvGraphicFramePr/>
          <p:nvPr/>
        </p:nvGraphicFramePr>
        <p:xfrm>
          <a:off x="325856" y="2425669"/>
          <a:ext cx="2250000" cy="225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1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RMSE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MAE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week Average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average of previous hour h day of week d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observation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ARIMA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LSTM 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86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 with 10 demographic features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Fused Model  (1d + 3d)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8862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 txBox="1">
            <a:spLocks noGrp="1"/>
          </p:cNvSpPr>
          <p:nvPr>
            <p:ph type="ctrTitle" idx="4294967295"/>
          </p:nvPr>
        </p:nvSpPr>
        <p:spPr>
          <a:xfrm>
            <a:off x="1143000" y="1699022"/>
            <a:ext cx="6858000" cy="1790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500"/>
              <a:t>Fused Model V2</a:t>
            </a:r>
            <a:endParaRPr sz="450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2700"/>
              <a:t>April 21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963760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9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Features</a:t>
            </a:r>
            <a:endParaRPr/>
          </a:p>
        </p:txBody>
      </p:sp>
      <p:sp>
        <p:nvSpPr>
          <p:cNvPr id="658" name="Google Shape;658;p89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0" cy="32634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1d: weather: sea level / temperature / rainfall (W)</a:t>
            </a: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2d: steep slope count, steep slope length  (S)</a:t>
            </a: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     bikelane count, bikelane length (B)</a:t>
            </a: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      housing price (H)</a:t>
            </a: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3d: crime records (C)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6920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0"/>
          <p:cNvSpPr txBox="1">
            <a:spLocks noGrp="1"/>
          </p:cNvSpPr>
          <p:nvPr>
            <p:ph type="title"/>
          </p:nvPr>
        </p:nvSpPr>
        <p:spPr>
          <a:xfrm>
            <a:off x="325856" y="923588"/>
            <a:ext cx="7886700" cy="994275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Baselines </a:t>
            </a:r>
            <a:endParaRPr/>
          </a:p>
        </p:txBody>
      </p:sp>
      <p:sp>
        <p:nvSpPr>
          <p:cNvPr id="665" name="Google Shape;665;p90"/>
          <p:cNvSpPr txBox="1">
            <a:spLocks noGrp="1"/>
          </p:cNvSpPr>
          <p:nvPr>
            <p:ph type="body" idx="1"/>
          </p:nvPr>
        </p:nvSpPr>
        <p:spPr>
          <a:xfrm>
            <a:off x="325856" y="1641844"/>
            <a:ext cx="8704350" cy="3961800"/>
          </a:xfrm>
          <a:prstGeom prst="rect">
            <a:avLst/>
          </a:prstGeom>
        </p:spPr>
        <p:txBody>
          <a:bodyPr spcFirstLastPara="1" vert="horz" wrap="square" lIns="68569" tIns="34275" rIns="68569" bIns="34275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800"/>
              <a:t>2017-10-01   -   2018-10-31 lime data trip starts</a:t>
            </a:r>
            <a:endParaRPr sz="180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200"/>
              <a:t>training: 2017-10-01   -   2018-08-31 ;    test: 2018-09-01 - 2018-10-31： Use one week data to predict next hour # of trip starts</a:t>
            </a:r>
            <a:endParaRPr sz="120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 sz="1350"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66" name="Google Shape;666;p90"/>
          <p:cNvGraphicFramePr/>
          <p:nvPr/>
        </p:nvGraphicFramePr>
        <p:xfrm>
          <a:off x="325856" y="2558700"/>
          <a:ext cx="2250000" cy="225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1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RMSE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MAE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week Average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2.5102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0.6794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average of previous hour h day of week d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2.1547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0.4838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observation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1.9312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0.5173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ARIMA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3.59652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0.5383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LSTM 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1.8314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0.4679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1.9107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0.4316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1.7436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0.4076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68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971550"/>
            <a:ext cx="8734595" cy="4726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275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8" name="Google Shape;678;p92"/>
          <p:cNvGraphicFramePr/>
          <p:nvPr/>
        </p:nvGraphicFramePr>
        <p:xfrm>
          <a:off x="536850" y="1405856"/>
          <a:ext cx="2250000" cy="225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1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RMSE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MAE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1.7436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0.4076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 + W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1.6879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0.3867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 + C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1.7200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0.4031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 + S + B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1.6658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0.3776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 + S + B + W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1.7005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0.3821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/>
                        <a:t>3D CNN + S + B + W + H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1.6654   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0.3783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/>
                        <a:t>3D CNN + S + B + W + C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1.6175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0.3804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/>
                        <a:t>3D CNN + S + B + W + H + C</a:t>
                      </a:r>
                      <a:endParaRPr sz="1400"/>
                    </a:p>
                  </a:txBody>
                  <a:tcPr marL="68569" marR="68569" marT="68569" marB="68569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3D CNN + autoencoder latent feature 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1.7063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0.3928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698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4" name="Google Shape;684;p93"/>
          <p:cNvGraphicFramePr/>
          <p:nvPr/>
        </p:nvGraphicFramePr>
        <p:xfrm>
          <a:off x="299944" y="1327894"/>
          <a:ext cx="2250000" cy="225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4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8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Seattle</a:t>
                      </a:r>
                      <a:endParaRPr sz="1400"/>
                    </a:p>
                  </a:txBody>
                  <a:tcPr marL="68569" marR="68569" marT="68569" marB="6856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Austin</a:t>
                      </a:r>
                      <a:endParaRPr sz="1400"/>
                    </a:p>
                  </a:txBody>
                  <a:tcPr marL="68569" marR="68569" marT="68569" marB="68569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RMSE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MAE</a:t>
                      </a:r>
                      <a:endParaRPr sz="1400"/>
                    </a:p>
                  </a:txBody>
                  <a:tcPr marL="68569" marR="68569" marT="68569" marB="68569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RMSE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MAE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week Average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2.5102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0.6794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average of previous hour h day of week d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2.1547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0.4838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4.3923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0.6612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 observation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1.9312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0.5173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569" marR="68569" marT="68569" marB="68569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ARIMA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3.59652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0.5383</a:t>
                      </a:r>
                      <a:endParaRPr sz="1400"/>
                    </a:p>
                  </a:txBody>
                  <a:tcPr marL="68569" marR="68569" marT="68569" marB="68569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3.34235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0.5973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LSTM 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1.8314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0.4679</a:t>
                      </a:r>
                      <a:endParaRPr sz="1400"/>
                    </a:p>
                  </a:txBody>
                  <a:tcPr marL="68569" marR="68569" marT="68569" marB="68569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4.2555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0.56974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ConvLSTM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1.9107</a:t>
                      </a:r>
                      <a:endParaRPr sz="140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0.4316</a:t>
                      </a:r>
                      <a:endParaRPr sz="1400"/>
                    </a:p>
                  </a:txBody>
                  <a:tcPr marL="68569" marR="68569" marT="68569" marB="68569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4.0250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0.5667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1.7436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0.4076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3.1415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0.5320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3D CNN + 1D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1.6879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0.3867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2.6995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0.4843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8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/>
                        <a:t>3D CNN + 1D + 2D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1.6654   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0.3783</a:t>
                      </a:r>
                      <a:endParaRPr sz="1400">
                        <a:solidFill>
                          <a:srgbClr val="FF0000"/>
                        </a:solidFill>
                      </a:endParaRPr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2.6597</a:t>
                      </a:r>
                      <a:endParaRPr sz="1400"/>
                    </a:p>
                  </a:txBody>
                  <a:tcPr marL="68569" marR="68569" marT="68569" marB="68569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0.4724</a:t>
                      </a:r>
                      <a:endParaRPr sz="1400"/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39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882" y="980974"/>
            <a:ext cx="6408020" cy="393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274882" y="5275453"/>
            <a:ext cx="8703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Rixey, R. "Station-level forecasting of bikesharing ridership: Station Network Effects in Three US Systems." </a:t>
            </a: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Transportation Research Record: Journal of the Transportation Research Board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2387 (2013): 46-55. </a:t>
            </a:r>
            <a:r>
              <a:rPr lang="en-US" sz="1200" b="1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http://docs.trb.org/prp/13-1862.pdf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924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858" y="1252239"/>
            <a:ext cx="8621156" cy="3763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2688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28650" y="1316289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Supply/Demand/ Spatial Temporal Pattern</a:t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361561" y="5170333"/>
            <a:ext cx="7994002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135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Zhou, Xiaolu. "Understanding spatiotemporal patterns of biking behavior by analyzing massive bike sharing data in Chicago." </a:t>
            </a:r>
            <a:r>
              <a:rPr lang="en-US" sz="1350" b="1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PloS one</a:t>
            </a:r>
            <a:r>
              <a:rPr lang="en-US" sz="135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10.10 (2015): e0137922.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b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61" y="863324"/>
            <a:ext cx="8683213" cy="4863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93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387" y="857250"/>
            <a:ext cx="7264022" cy="503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885" y="5436394"/>
            <a:ext cx="8201025" cy="56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048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3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Evaluating Equity</a:t>
            </a:r>
            <a:endParaRPr sz="3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9" name="Google Shape;159;p24"/>
          <p:cNvGraphicFramePr/>
          <p:nvPr>
            <p:extLst>
              <p:ext uri="{D42A27DB-BD31-4B8C-83A1-F6EECF244321}">
                <p14:modId xmlns:p14="http://schemas.microsoft.com/office/powerpoint/2010/main" val="3277446443"/>
              </p:ext>
            </p:extLst>
          </p:nvPr>
        </p:nvGraphicFramePr>
        <p:xfrm>
          <a:off x="128588" y="2466975"/>
          <a:ext cx="8872540" cy="129988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6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01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2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55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4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7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1641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white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black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ave_income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Median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 car /hh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Age 65+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&gt;College</a:t>
                      </a: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Degree </a:t>
                      </a:r>
                      <a:endParaRPr sz="1400"/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&lt;High school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Population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HH_cnt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6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in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0.6809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0.0728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99777.4303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1.5531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highlight>
                            <a:srgbClr val="FFFF00"/>
                          </a:highlight>
                        </a:rPr>
                        <a:t>0.2502</a:t>
                      </a:r>
                      <a:r>
                        <a:rPr lang="en-US" sz="1400" u="none" strike="noStrike" cap="none"/>
                        <a:t>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0.1092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0.5644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0.0539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227280.71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118507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6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out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0.6457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0.0928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highlight>
                            <a:srgbClr val="FFFF00"/>
                          </a:highlight>
                        </a:rPr>
                        <a:t>118764.33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1.9543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0.1189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0.1386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0.5141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0.0738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453218.29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200820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67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total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0.6586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0.0862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112171.0000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1.8000 </a:t>
                      </a:r>
                      <a:endParaRPr sz="14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0.1693 </a:t>
                      </a:r>
                      <a:endParaRPr sz="14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0.1275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0.5331 </a:t>
                      </a:r>
                      <a:endParaRPr sz="14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0.0669 </a:t>
                      </a:r>
                      <a:endParaRPr sz="1400" b="0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680499.00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319327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931" marR="4931" marT="493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104394-4195-B44B-9686-B321ABF96727}"/>
              </a:ext>
            </a:extLst>
          </p:cNvPr>
          <p:cNvSpPr txBox="1"/>
          <p:nvPr/>
        </p:nvSpPr>
        <p:spPr>
          <a:xfrm>
            <a:off x="628650" y="4490928"/>
            <a:ext cx="6655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= descriptive statistics for those areas “covered” by a bike</a:t>
            </a:r>
          </a:p>
          <a:p>
            <a:r>
              <a:rPr lang="en-US" dirty="0"/>
              <a:t>Out = descriptive statistics for those areas “not covered” by a bike</a:t>
            </a:r>
          </a:p>
          <a:p>
            <a:endParaRPr lang="en-US" dirty="0"/>
          </a:p>
          <a:p>
            <a:r>
              <a:rPr lang="en-US" dirty="0"/>
              <a:t>Goal: Compare these statistics to evaluate equity of availability, for different demographics</a:t>
            </a:r>
          </a:p>
        </p:txBody>
      </p:sp>
    </p:spTree>
    <p:extLst>
      <p:ext uri="{BB962C8B-B14F-4D97-AF65-F5344CB8AC3E}">
        <p14:creationId xmlns:p14="http://schemas.microsoft.com/office/powerpoint/2010/main" val="31829289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7227</TotalTime>
  <Words>2774</Words>
  <Application>Microsoft Macintosh PowerPoint</Application>
  <PresentationFormat>On-screen Show (4:3)</PresentationFormat>
  <Paragraphs>909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Encode Sans Normal Black</vt:lpstr>
      <vt:lpstr>Frutiger 55 Roman</vt:lpstr>
      <vt:lpstr>Lucida Grande</vt:lpstr>
      <vt:lpstr>Open Sans</vt:lpstr>
      <vt:lpstr>Roboto</vt:lpstr>
      <vt:lpstr>Times New Roman</vt:lpstr>
      <vt:lpstr>Uni Sans</vt:lpstr>
      <vt:lpstr>1_Office Theme</vt:lpstr>
      <vt:lpstr>Neural Methods for Urban Analytics</vt:lpstr>
      <vt:lpstr>PowerPoint Presentation</vt:lpstr>
      <vt:lpstr>PowerPoint Presentation</vt:lpstr>
      <vt:lpstr>Aggregated to census tract level/city level</vt:lpstr>
      <vt:lpstr>PowerPoint Presentation</vt:lpstr>
      <vt:lpstr>PowerPoint Presentation</vt:lpstr>
      <vt:lpstr>Supply/Demand/ Spatial Temporal Pattern</vt:lpstr>
      <vt:lpstr>PowerPoint Presentation</vt:lpstr>
      <vt:lpstr>Evaluating Equity</vt:lpstr>
      <vt:lpstr>PowerPoint Presentation</vt:lpstr>
      <vt:lpstr>Clustering –  DBSCAN</vt:lpstr>
      <vt:lpstr>Kernel Density</vt:lpstr>
      <vt:lpstr>Equity - Downtown </vt:lpstr>
      <vt:lpstr>Equity- downtown </vt:lpstr>
      <vt:lpstr>Equity – U-district </vt:lpstr>
      <vt:lpstr>Equity – U-district </vt:lpstr>
      <vt:lpstr>Equity – exclude downtown and U-district</vt:lpstr>
      <vt:lpstr>Bikeshare Equity</vt:lpstr>
      <vt:lpstr>Demand model</vt:lpstr>
      <vt:lpstr>PowerPoint Presentation</vt:lpstr>
      <vt:lpstr>PowerPoint Presentation</vt:lpstr>
      <vt:lpstr>Baselines - no auxiliary features</vt:lpstr>
      <vt:lpstr>PowerPoint Presentation</vt:lpstr>
      <vt:lpstr>ConvLSTM model</vt:lpstr>
      <vt:lpstr>Spatiotemporal encoding-forecasting model</vt:lpstr>
      <vt:lpstr>Encoding-forecasting ConvLSTM network</vt:lpstr>
      <vt:lpstr>Baselines - ConvLSTM https://arxiv.org/abs/1506.04214 https://www.tensorflow.org/api_docs/python/tf/contrib/rnn/ConvLSTMCell   Used features: [Native American Percentage, no car household, age over 65, population, poverty perc] </vt:lpstr>
      <vt:lpstr>Baselines </vt:lpstr>
      <vt:lpstr>FairST: Adding Fairness to 3dCNNs</vt:lpstr>
      <vt:lpstr>Results</vt:lpstr>
      <vt:lpstr>Meeting with Steve on Equity (Nov. 29)</vt:lpstr>
      <vt:lpstr>Feb 14</vt:lpstr>
      <vt:lpstr>Fused Model V1</vt:lpstr>
      <vt:lpstr>2d Features</vt:lpstr>
      <vt:lpstr>PowerPoint Presentation</vt:lpstr>
      <vt:lpstr>Baselines </vt:lpstr>
      <vt:lpstr>Next</vt:lpstr>
      <vt:lpstr>PowerPoint Presentation</vt:lpstr>
      <vt:lpstr>PowerPoint Presentation</vt:lpstr>
      <vt:lpstr>RideAustin Baselines </vt:lpstr>
      <vt:lpstr>Fused Model V2 April 21</vt:lpstr>
      <vt:lpstr>Features</vt:lpstr>
      <vt:lpstr>Baselines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INFX 575 Understanding How Neural Networks See</dc:title>
  <dc:creator>guerzhoy</dc:creator>
  <cp:lastModifiedBy>Bill Howe</cp:lastModifiedBy>
  <cp:revision>160</cp:revision>
  <dcterms:created xsi:type="dcterms:W3CDTF">2016-01-12T09:29:57Z</dcterms:created>
  <dcterms:modified xsi:type="dcterms:W3CDTF">2019-07-12T23:53:19Z</dcterms:modified>
</cp:coreProperties>
</file>